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82" r:id="rId4"/>
    <p:sldId id="258" r:id="rId5"/>
    <p:sldId id="260" r:id="rId6"/>
    <p:sldId id="269" r:id="rId7"/>
    <p:sldId id="262" r:id="rId8"/>
    <p:sldId id="264" r:id="rId9"/>
    <p:sldId id="270" r:id="rId10"/>
    <p:sldId id="283" r:id="rId11"/>
    <p:sldId id="284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FEA68-5E51-4C50-8835-6CDCC7C82820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en-US" b="1" dirty="0"/>
              <a:t>OSNOVI MAŠINSKIH TEHNOLOGIJA 2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393"/>
            <a:ext cx="7620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Univerzitet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Novom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Sadu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Fakultet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tehničkih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nauka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Departman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proizvodno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mašinstvo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Katedra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materijale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tehnologije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spajanja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6482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Doc.dr</a:t>
            </a:r>
            <a:r>
              <a:rPr lang="en-US" dirty="0">
                <a:solidFill>
                  <a:schemeClr val="tx1"/>
                </a:solidFill>
              </a:rPr>
              <a:t> Sebastian Baloš</a:t>
            </a:r>
            <a:endParaRPr lang="sr-Latn-C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54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3962400" cy="6400800"/>
          </a:xfrm>
        </p:spPr>
        <p:txBody>
          <a:bodyPr>
            <a:normAutofit fontScale="85000" lnSpcReduction="10000"/>
          </a:bodyPr>
          <a:lstStyle/>
          <a:p>
            <a:r>
              <a:rPr lang="sr-Latn-CS" u="sng" dirty="0"/>
              <a:t>EPP postupak sa dve</a:t>
            </a:r>
            <a:r>
              <a:rPr lang="en-US" u="sng" dirty="0"/>
              <a:t> </a:t>
            </a:r>
            <a:r>
              <a:rPr lang="en-US" u="sng" dirty="0" err="1"/>
              <a:t>ili</a:t>
            </a:r>
            <a:r>
              <a:rPr lang="en-US" u="sng" dirty="0"/>
              <a:t> </a:t>
            </a:r>
            <a:r>
              <a:rPr lang="en-US" u="sng" dirty="0" err="1"/>
              <a:t>više</a:t>
            </a:r>
            <a:r>
              <a:rPr lang="sr-Latn-CS" u="sng" dirty="0"/>
              <a:t> elektrod</a:t>
            </a:r>
            <a:r>
              <a:rPr lang="en-US" u="sng" dirty="0"/>
              <a:t>a</a:t>
            </a:r>
            <a:r>
              <a:rPr lang="sr-Latn-CS" dirty="0"/>
              <a:t>:</a:t>
            </a:r>
          </a:p>
          <a:p>
            <a:pPr>
              <a:buNone/>
            </a:pPr>
            <a:r>
              <a:rPr lang="sr-Latn-CS" dirty="0"/>
              <a:t>a) Sa zajedničkim rastopom (veći uvar, za </a:t>
            </a:r>
            <a:r>
              <a:rPr lang="sr-Latn-CS" u="sng" dirty="0"/>
              <a:t>zavarivanje osnovnog materijala veće debljine</a:t>
            </a:r>
            <a:r>
              <a:rPr lang="en-US" u="sng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u="sng" dirty="0" err="1"/>
              <a:t>navarivanje</a:t>
            </a:r>
            <a:r>
              <a:rPr lang="sr-Latn-CS" dirty="0"/>
              <a:t>)</a:t>
            </a:r>
          </a:p>
          <a:p>
            <a:pPr>
              <a:buNone/>
            </a:pPr>
            <a:r>
              <a:rPr lang="sr-Latn-CS" dirty="0"/>
              <a:t>b) Sa posebnim rastopima (smanjenje brzine hađenja, što je pogodno kod osnovnog materijala sklonog kaljenju – stvaranju martenzitne strukture u zoni uticaja toplote)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4347886" y="4378117"/>
            <a:ext cx="477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0000">
            <a:off x="4591044" y="29755"/>
            <a:ext cx="3429000" cy="221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eft-Right Arrow 5"/>
          <p:cNvSpPr/>
          <p:nvPr/>
        </p:nvSpPr>
        <p:spPr>
          <a:xfrm>
            <a:off x="5410200" y="4724400"/>
            <a:ext cx="1752600" cy="60960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75-125 mm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55637" t="26042" r="9810" b="29167"/>
          <a:stretch>
            <a:fillRect/>
          </a:stretch>
        </p:blipFill>
        <p:spPr bwMode="auto">
          <a:xfrm>
            <a:off x="5029200" y="2133600"/>
            <a:ext cx="3124200" cy="227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4076700" y="17907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0" y="2971800"/>
            <a:ext cx="1905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119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295400"/>
            <a:ext cx="3048000" cy="4830763"/>
          </a:xfrm>
        </p:spPr>
        <p:txBody>
          <a:bodyPr>
            <a:normAutofit/>
          </a:bodyPr>
          <a:lstStyle/>
          <a:p>
            <a:r>
              <a:rPr lang="sr-Latn-CS" sz="2400" u="sng" dirty="0"/>
              <a:t>Prava polarnost</a:t>
            </a:r>
            <a:r>
              <a:rPr lang="en-US" sz="2400" u="sng" dirty="0"/>
              <a:t>:</a:t>
            </a:r>
          </a:p>
          <a:p>
            <a:pPr>
              <a:buFontTx/>
              <a:buChar char="-"/>
            </a:pPr>
            <a:r>
              <a:rPr lang="en-US" sz="2000" dirty="0" err="1"/>
              <a:t>Najmanji</a:t>
            </a:r>
            <a:r>
              <a:rPr lang="en-US" sz="2000" dirty="0"/>
              <a:t> </a:t>
            </a:r>
            <a:r>
              <a:rPr lang="en-US" sz="2000" dirty="0" err="1"/>
              <a:t>uvar</a:t>
            </a:r>
            <a:r>
              <a:rPr lang="en-US" sz="2000" dirty="0"/>
              <a:t> (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navarivanje</a:t>
            </a:r>
            <a:r>
              <a:rPr lang="en-US" sz="2000" dirty="0"/>
              <a:t>)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895600" y="1295400"/>
            <a:ext cx="3124200" cy="528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Latn-CS" sz="2400" u="sng" dirty="0"/>
              <a:t>Obrnuta</a:t>
            </a:r>
            <a:r>
              <a:rPr kumimoji="0" lang="sr-Latn-C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polarnost</a:t>
            </a:r>
            <a:r>
              <a:rPr lang="en-US" sz="2400" dirty="0"/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baseline="0" dirty="0" err="1"/>
              <a:t>Veća</a:t>
            </a:r>
            <a:r>
              <a:rPr lang="en-US" sz="2000" baseline="0" dirty="0"/>
              <a:t> </a:t>
            </a:r>
            <a:r>
              <a:rPr lang="en-US" sz="2000" baseline="0" dirty="0" err="1"/>
              <a:t>brzina</a:t>
            </a:r>
            <a:r>
              <a:rPr lang="en-US" sz="2000" baseline="0" dirty="0"/>
              <a:t> </a:t>
            </a:r>
            <a:r>
              <a:rPr lang="en-US" sz="2000" baseline="0" dirty="0" err="1"/>
              <a:t>topljenja</a:t>
            </a:r>
            <a:r>
              <a:rPr lang="en-US" sz="2000" baseline="0" dirty="0"/>
              <a:t> </a:t>
            </a:r>
            <a:r>
              <a:rPr lang="en-US" sz="2000" baseline="0" dirty="0" err="1"/>
              <a:t>elektrode</a:t>
            </a:r>
            <a:endParaRPr lang="en-US" sz="2000" baseline="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dirty="0" err="1"/>
              <a:t>Samočišćenje</a:t>
            </a:r>
            <a:r>
              <a:rPr lang="en-US" sz="2000" dirty="0"/>
              <a:t> osn.mat.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dirty="0" err="1"/>
              <a:t>Najveći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uvar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30589" y="3403435"/>
            <a:ext cx="7132211" cy="3530765"/>
            <a:chOff x="30589" y="3099274"/>
            <a:chExt cx="7132211" cy="353076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21540000">
              <a:off x="30589" y="3099275"/>
              <a:ext cx="2895600" cy="3530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21540000">
              <a:off x="3154790" y="3099274"/>
              <a:ext cx="2895600" cy="3530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Freeform 6"/>
            <p:cNvSpPr/>
            <p:nvPr/>
          </p:nvSpPr>
          <p:spPr>
            <a:xfrm>
              <a:off x="2660073" y="3519055"/>
              <a:ext cx="942109" cy="1579418"/>
            </a:xfrm>
            <a:custGeom>
              <a:avLst/>
              <a:gdLst>
                <a:gd name="connsiteX0" fmla="*/ 0 w 942109"/>
                <a:gd name="connsiteY0" fmla="*/ 304800 h 1579418"/>
                <a:gd name="connsiteX1" fmla="*/ 221672 w 942109"/>
                <a:gd name="connsiteY1" fmla="*/ 1565563 h 1579418"/>
                <a:gd name="connsiteX2" fmla="*/ 942109 w 942109"/>
                <a:gd name="connsiteY2" fmla="*/ 1579418 h 1579418"/>
                <a:gd name="connsiteX3" fmla="*/ 914400 w 942109"/>
                <a:gd name="connsiteY3" fmla="*/ 27709 h 1579418"/>
                <a:gd name="connsiteX4" fmla="*/ 290945 w 942109"/>
                <a:gd name="connsiteY4" fmla="*/ 0 h 1579418"/>
                <a:gd name="connsiteX5" fmla="*/ 0 w 942109"/>
                <a:gd name="connsiteY5" fmla="*/ 304800 h 157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2109" h="1579418">
                  <a:moveTo>
                    <a:pt x="0" y="304800"/>
                  </a:moveTo>
                  <a:lnTo>
                    <a:pt x="221672" y="1565563"/>
                  </a:lnTo>
                  <a:lnTo>
                    <a:pt x="942109" y="1579418"/>
                  </a:lnTo>
                  <a:lnTo>
                    <a:pt x="914400" y="27709"/>
                  </a:lnTo>
                  <a:lnTo>
                    <a:pt x="290945" y="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8" name="Freeform 7"/>
            <p:cNvSpPr/>
            <p:nvPr/>
          </p:nvSpPr>
          <p:spPr>
            <a:xfrm>
              <a:off x="5257800" y="3683237"/>
              <a:ext cx="942109" cy="1579418"/>
            </a:xfrm>
            <a:custGeom>
              <a:avLst/>
              <a:gdLst>
                <a:gd name="connsiteX0" fmla="*/ 0 w 942109"/>
                <a:gd name="connsiteY0" fmla="*/ 304800 h 1579418"/>
                <a:gd name="connsiteX1" fmla="*/ 221672 w 942109"/>
                <a:gd name="connsiteY1" fmla="*/ 1565563 h 1579418"/>
                <a:gd name="connsiteX2" fmla="*/ 942109 w 942109"/>
                <a:gd name="connsiteY2" fmla="*/ 1579418 h 1579418"/>
                <a:gd name="connsiteX3" fmla="*/ 914400 w 942109"/>
                <a:gd name="connsiteY3" fmla="*/ 27709 h 1579418"/>
                <a:gd name="connsiteX4" fmla="*/ 290945 w 942109"/>
                <a:gd name="connsiteY4" fmla="*/ 0 h 1579418"/>
                <a:gd name="connsiteX5" fmla="*/ 0 w 942109"/>
                <a:gd name="connsiteY5" fmla="*/ 304800 h 157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2109" h="1579418">
                  <a:moveTo>
                    <a:pt x="0" y="304800"/>
                  </a:moveTo>
                  <a:lnTo>
                    <a:pt x="221672" y="1565563"/>
                  </a:lnTo>
                  <a:lnTo>
                    <a:pt x="942109" y="1579418"/>
                  </a:lnTo>
                  <a:lnTo>
                    <a:pt x="914400" y="27709"/>
                  </a:lnTo>
                  <a:lnTo>
                    <a:pt x="290945" y="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52800" y="5512037"/>
              <a:ext cx="5334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sz="2800" b="1" dirty="0"/>
                <a:t>-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76600" y="3149837"/>
              <a:ext cx="6858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sz="2800" b="1" dirty="0"/>
                <a:t>+</a:t>
              </a: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1600200" y="4826237"/>
              <a:ext cx="457200" cy="91440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e</a:t>
              </a:r>
            </a:p>
          </p:txBody>
        </p:sp>
        <p:sp>
          <p:nvSpPr>
            <p:cNvPr id="15" name="Down Arrow 14"/>
            <p:cNvSpPr/>
            <p:nvPr/>
          </p:nvSpPr>
          <p:spPr>
            <a:xfrm rot="10800000">
              <a:off x="4724400" y="4750037"/>
              <a:ext cx="457200" cy="91440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98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580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8" name="Rectangle 17"/>
            <p:cNvSpPr/>
            <p:nvPr/>
          </p:nvSpPr>
          <p:spPr>
            <a:xfrm rot="2580000">
              <a:off x="2294374" y="6032031"/>
              <a:ext cx="107698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9" name="Rectangle 18"/>
            <p:cNvSpPr/>
            <p:nvPr/>
          </p:nvSpPr>
          <p:spPr>
            <a:xfrm rot="2580000">
              <a:off x="6930748" y="5993311"/>
              <a:ext cx="95287" cy="439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1676400" y="3581400"/>
            <a:ext cx="228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800600" y="3581400"/>
            <a:ext cx="228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676400" y="6400800"/>
            <a:ext cx="152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800600" y="6324600"/>
            <a:ext cx="152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791200" y="762000"/>
            <a:ext cx="3276600" cy="582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rad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žica</a:t>
            </a:r>
            <a:r>
              <a:rPr lang="en-US" dirty="0"/>
              <a:t>, </a:t>
            </a:r>
            <a:r>
              <a:rPr lang="en-US" dirty="0" err="1"/>
              <a:t>da</a:t>
            </a:r>
            <a:r>
              <a:rPr lang="en-US" dirty="0"/>
              <a:t> se </a:t>
            </a:r>
            <a:r>
              <a:rPr lang="en-US" dirty="0" err="1"/>
              <a:t>izbegne</a:t>
            </a:r>
            <a:r>
              <a:rPr lang="en-US" dirty="0"/>
              <a:t> </a:t>
            </a:r>
            <a:r>
              <a:rPr lang="en-US" dirty="0" err="1"/>
              <a:t>interakcija</a:t>
            </a:r>
            <a:r>
              <a:rPr lang="en-US" dirty="0"/>
              <a:t> </a:t>
            </a:r>
            <a:r>
              <a:rPr lang="en-US" dirty="0" err="1"/>
              <a:t>uzrokovana</a:t>
            </a:r>
            <a:r>
              <a:rPr lang="en-US" dirty="0"/>
              <a:t> </a:t>
            </a:r>
            <a:r>
              <a:rPr lang="en-US" dirty="0" err="1"/>
              <a:t>jednosmernom</a:t>
            </a:r>
            <a:r>
              <a:rPr lang="en-US" dirty="0"/>
              <a:t> </a:t>
            </a:r>
            <a:r>
              <a:rPr lang="en-US" dirty="0" err="1"/>
              <a:t>strujom</a:t>
            </a:r>
            <a:r>
              <a:rPr lang="en-US" dirty="0"/>
              <a:t> (</a:t>
            </a:r>
            <a:r>
              <a:rPr lang="en-US" dirty="0" err="1"/>
              <a:t>skretanje</a:t>
            </a:r>
            <a:r>
              <a:rPr lang="en-US" dirty="0"/>
              <a:t> </a:t>
            </a:r>
            <a:r>
              <a:rPr lang="en-US" dirty="0" err="1"/>
              <a:t>luka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žica</a:t>
            </a:r>
            <a:r>
              <a:rPr lang="en-US" dirty="0"/>
              <a:t>)</a:t>
            </a:r>
            <a:endParaRPr kumimoji="0" lang="en-US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Srednjji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uvar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</a:t>
            </a:r>
            <a:r>
              <a:rPr kumimoji="0" lang="en-US" sz="2000" b="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uz</a:t>
            </a:r>
            <a:r>
              <a:rPr kumimoji="0" lang="en-US" sz="2000" b="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više</a:t>
            </a:r>
            <a:r>
              <a:rPr kumimoji="0" lang="en-US" sz="2000" b="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žica</a:t>
            </a:r>
            <a:r>
              <a:rPr kumimoji="0" lang="en-US" sz="2000" b="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može</a:t>
            </a:r>
            <a:r>
              <a:rPr kumimoji="0" lang="en-US" sz="2000" b="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biti</a:t>
            </a:r>
            <a:r>
              <a:rPr kumimoji="0" lang="en-US" sz="2000" b="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najveći</a:t>
            </a:r>
            <a:r>
              <a:rPr kumimoji="0" lang="en-US" sz="2000" b="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uvar</a:t>
            </a:r>
            <a:endParaRPr kumimoji="0" lang="en-US" sz="24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5400" y="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/>
              <a:t>Jednosmerna</a:t>
            </a:r>
            <a:r>
              <a:rPr lang="en-US" sz="3200" dirty="0"/>
              <a:t> </a:t>
            </a:r>
            <a:r>
              <a:rPr lang="en-US" sz="3200" dirty="0" err="1"/>
              <a:t>struja</a:t>
            </a:r>
            <a:r>
              <a:rPr lang="en-US" sz="3200" dirty="0"/>
              <a:t>:	        </a:t>
            </a:r>
            <a:r>
              <a:rPr lang="en-US" sz="3200" dirty="0" err="1"/>
              <a:t>Naizmenična</a:t>
            </a:r>
            <a:r>
              <a:rPr lang="en-US" sz="3200" dirty="0"/>
              <a:t> </a:t>
            </a:r>
            <a:r>
              <a:rPr lang="en-US" sz="3200" dirty="0" err="1"/>
              <a:t>struja</a:t>
            </a:r>
            <a:r>
              <a:rPr lang="en-US" sz="3200" dirty="0"/>
              <a:t>:</a:t>
            </a:r>
          </a:p>
          <a:p>
            <a:endParaRPr lang="en-US" sz="3200" dirty="0"/>
          </a:p>
        </p:txBody>
      </p:sp>
      <p:sp>
        <p:nvSpPr>
          <p:cNvPr id="37" name="Left Brace 36"/>
          <p:cNvSpPr/>
          <p:nvPr/>
        </p:nvSpPr>
        <p:spPr>
          <a:xfrm rot="5400000">
            <a:off x="2400300" y="-1790700"/>
            <a:ext cx="685800" cy="5334000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252545" y="4151587"/>
            <a:ext cx="1072055" cy="2096813"/>
          </a:xfrm>
          <a:custGeom>
            <a:avLst/>
            <a:gdLst>
              <a:gd name="connsiteX0" fmla="*/ 0 w 1072055"/>
              <a:gd name="connsiteY0" fmla="*/ 614855 h 2096813"/>
              <a:gd name="connsiteX1" fmla="*/ 47296 w 1072055"/>
              <a:gd name="connsiteY1" fmla="*/ 930165 h 2096813"/>
              <a:gd name="connsiteX2" fmla="*/ 236483 w 1072055"/>
              <a:gd name="connsiteY2" fmla="*/ 1891862 h 2096813"/>
              <a:gd name="connsiteX3" fmla="*/ 819807 w 1072055"/>
              <a:gd name="connsiteY3" fmla="*/ 1891862 h 2096813"/>
              <a:gd name="connsiteX4" fmla="*/ 835572 w 1072055"/>
              <a:gd name="connsiteY4" fmla="*/ 2096813 h 2096813"/>
              <a:gd name="connsiteX5" fmla="*/ 1072055 w 1072055"/>
              <a:gd name="connsiteY5" fmla="*/ 2096813 h 2096813"/>
              <a:gd name="connsiteX6" fmla="*/ 1056289 w 1072055"/>
              <a:gd name="connsiteY6" fmla="*/ 0 h 2096813"/>
              <a:gd name="connsiteX7" fmla="*/ 646386 w 1072055"/>
              <a:gd name="connsiteY7" fmla="*/ 0 h 2096813"/>
              <a:gd name="connsiteX8" fmla="*/ 0 w 1072055"/>
              <a:gd name="connsiteY8" fmla="*/ 614855 h 2096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2055" h="2096813">
                <a:moveTo>
                  <a:pt x="0" y="614855"/>
                </a:moveTo>
                <a:lnTo>
                  <a:pt x="47296" y="930165"/>
                </a:lnTo>
                <a:lnTo>
                  <a:pt x="236483" y="1891862"/>
                </a:lnTo>
                <a:lnTo>
                  <a:pt x="819807" y="1891862"/>
                </a:lnTo>
                <a:lnTo>
                  <a:pt x="835572" y="2096813"/>
                </a:lnTo>
                <a:lnTo>
                  <a:pt x="1072055" y="2096813"/>
                </a:lnTo>
                <a:lnTo>
                  <a:pt x="1056289" y="0"/>
                </a:lnTo>
                <a:lnTo>
                  <a:pt x="646386" y="0"/>
                </a:lnTo>
                <a:lnTo>
                  <a:pt x="0" y="61485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3"/>
          <p:cNvGrpSpPr/>
          <p:nvPr/>
        </p:nvGrpSpPr>
        <p:grpSpPr>
          <a:xfrm>
            <a:off x="6021200" y="3511769"/>
            <a:ext cx="3122800" cy="3498631"/>
            <a:chOff x="1121349" y="3295904"/>
            <a:chExt cx="3033568" cy="3270031"/>
          </a:xfrm>
        </p:grpSpPr>
        <p:grpSp>
          <p:nvGrpSpPr>
            <p:cNvPr id="5" name="Group 14"/>
            <p:cNvGrpSpPr/>
            <p:nvPr/>
          </p:nvGrpSpPr>
          <p:grpSpPr>
            <a:xfrm>
              <a:off x="1121349" y="3295904"/>
              <a:ext cx="3033568" cy="3270031"/>
              <a:chOff x="455900" y="3295904"/>
              <a:chExt cx="3033568" cy="3270031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 r="31697"/>
              <a:stretch>
                <a:fillRect/>
              </a:stretch>
            </p:blipFill>
            <p:spPr bwMode="auto">
              <a:xfrm rot="21540000">
                <a:off x="455900" y="3295904"/>
                <a:ext cx="3033568" cy="3270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685800" y="34290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85800" y="55626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057400" y="34290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057400" y="6019800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Up-Down Arrow 31"/>
              <p:cNvSpPr/>
              <p:nvPr/>
            </p:nvSpPr>
            <p:spPr>
              <a:xfrm>
                <a:off x="2057400" y="4800600"/>
                <a:ext cx="381000" cy="838200"/>
              </a:xfrm>
              <a:prstGeom prst="upDownArrow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143000" y="4648200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~</a:t>
              </a:r>
            </a:p>
          </p:txBody>
        </p:sp>
      </p:grpSp>
      <p:sp>
        <p:nvSpPr>
          <p:cNvPr id="38" name="Freeform 37"/>
          <p:cNvSpPr/>
          <p:nvPr/>
        </p:nvSpPr>
        <p:spPr>
          <a:xfrm>
            <a:off x="8071945" y="4151587"/>
            <a:ext cx="1072055" cy="2096813"/>
          </a:xfrm>
          <a:custGeom>
            <a:avLst/>
            <a:gdLst>
              <a:gd name="connsiteX0" fmla="*/ 0 w 1072055"/>
              <a:gd name="connsiteY0" fmla="*/ 614855 h 2096813"/>
              <a:gd name="connsiteX1" fmla="*/ 47296 w 1072055"/>
              <a:gd name="connsiteY1" fmla="*/ 930165 h 2096813"/>
              <a:gd name="connsiteX2" fmla="*/ 236483 w 1072055"/>
              <a:gd name="connsiteY2" fmla="*/ 1891862 h 2096813"/>
              <a:gd name="connsiteX3" fmla="*/ 819807 w 1072055"/>
              <a:gd name="connsiteY3" fmla="*/ 1891862 h 2096813"/>
              <a:gd name="connsiteX4" fmla="*/ 835572 w 1072055"/>
              <a:gd name="connsiteY4" fmla="*/ 2096813 h 2096813"/>
              <a:gd name="connsiteX5" fmla="*/ 1072055 w 1072055"/>
              <a:gd name="connsiteY5" fmla="*/ 2096813 h 2096813"/>
              <a:gd name="connsiteX6" fmla="*/ 1056289 w 1072055"/>
              <a:gd name="connsiteY6" fmla="*/ 0 h 2096813"/>
              <a:gd name="connsiteX7" fmla="*/ 646386 w 1072055"/>
              <a:gd name="connsiteY7" fmla="*/ 0 h 2096813"/>
              <a:gd name="connsiteX8" fmla="*/ 0 w 1072055"/>
              <a:gd name="connsiteY8" fmla="*/ 614855 h 2096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2055" h="2096813">
                <a:moveTo>
                  <a:pt x="0" y="614855"/>
                </a:moveTo>
                <a:lnTo>
                  <a:pt x="47296" y="930165"/>
                </a:lnTo>
                <a:lnTo>
                  <a:pt x="236483" y="1891862"/>
                </a:lnTo>
                <a:lnTo>
                  <a:pt x="819807" y="1891862"/>
                </a:lnTo>
                <a:lnTo>
                  <a:pt x="835572" y="2096813"/>
                </a:lnTo>
                <a:lnTo>
                  <a:pt x="1072055" y="2096813"/>
                </a:lnTo>
                <a:lnTo>
                  <a:pt x="1056289" y="0"/>
                </a:lnTo>
                <a:lnTo>
                  <a:pt x="646386" y="0"/>
                </a:lnTo>
                <a:lnTo>
                  <a:pt x="0" y="61485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>
            <a:off x="4876800" y="5181600"/>
            <a:ext cx="457200" cy="914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e</a:t>
            </a:r>
          </a:p>
        </p:txBody>
      </p:sp>
      <p:sp>
        <p:nvSpPr>
          <p:cNvPr id="41" name="Down Arrow 40"/>
          <p:cNvSpPr/>
          <p:nvPr/>
        </p:nvSpPr>
        <p:spPr>
          <a:xfrm rot="10800000">
            <a:off x="1752600" y="5029200"/>
            <a:ext cx="457200" cy="914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e</a:t>
            </a:r>
          </a:p>
        </p:txBody>
      </p:sp>
      <p:sp>
        <p:nvSpPr>
          <p:cNvPr id="42" name="Up-Down Arrow 41"/>
          <p:cNvSpPr/>
          <p:nvPr/>
        </p:nvSpPr>
        <p:spPr>
          <a:xfrm>
            <a:off x="7822208" y="5105400"/>
            <a:ext cx="392207" cy="896797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58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4114800" cy="5592763"/>
          </a:xfrm>
        </p:spPr>
        <p:txBody>
          <a:bodyPr>
            <a:normAutofit/>
          </a:bodyPr>
          <a:lstStyle/>
          <a:p>
            <a:r>
              <a:rPr lang="en-US" u="sng" dirty="0" err="1"/>
              <a:t>Zavarivanje</a:t>
            </a:r>
            <a:r>
              <a:rPr lang="en-US" u="sng" dirty="0"/>
              <a:t> </a:t>
            </a:r>
            <a:r>
              <a:rPr lang="en-US" u="sng" dirty="0" err="1"/>
              <a:t>kružnih</a:t>
            </a:r>
            <a:r>
              <a:rPr lang="en-US" u="sng" dirty="0"/>
              <a:t> </a:t>
            </a:r>
            <a:r>
              <a:rPr lang="en-US" u="sng" dirty="0" err="1"/>
              <a:t>šavova</a:t>
            </a:r>
            <a:r>
              <a:rPr lang="en-US" u="sng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manjih</a:t>
            </a:r>
            <a:r>
              <a:rPr lang="en-US" dirty="0"/>
              <a:t> </a:t>
            </a:r>
            <a:r>
              <a:rPr lang="en-US" dirty="0" err="1"/>
              <a:t>prečnika</a:t>
            </a:r>
            <a:r>
              <a:rPr lang="en-US" dirty="0"/>
              <a:t>, </a:t>
            </a:r>
            <a:r>
              <a:rPr lang="en-US" dirty="0" err="1"/>
              <a:t>potreban</a:t>
            </a:r>
            <a:r>
              <a:rPr lang="en-US" dirty="0"/>
              <a:t> je </a:t>
            </a:r>
            <a:r>
              <a:rPr lang="en-US" dirty="0" err="1"/>
              <a:t>poseban</a:t>
            </a:r>
            <a:r>
              <a:rPr lang="en-US" dirty="0"/>
              <a:t> </a:t>
            </a:r>
            <a:r>
              <a:rPr lang="en-US" dirty="0" err="1"/>
              <a:t>uređaj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zadržavanje</a:t>
            </a:r>
            <a:r>
              <a:rPr lang="en-US" dirty="0"/>
              <a:t> </a:t>
            </a:r>
            <a:r>
              <a:rPr lang="en-US" dirty="0" err="1"/>
              <a:t>praška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Potreban</a:t>
            </a:r>
            <a:r>
              <a:rPr lang="en-US" dirty="0"/>
              <a:t> je </a:t>
            </a:r>
            <a:r>
              <a:rPr lang="en-US" dirty="0" err="1"/>
              <a:t>pomak</a:t>
            </a:r>
            <a:r>
              <a:rPr lang="en-US" dirty="0"/>
              <a:t> </a:t>
            </a:r>
            <a:r>
              <a:rPr lang="en-US" dirty="0" err="1"/>
              <a:t>elektrode</a:t>
            </a:r>
            <a:r>
              <a:rPr lang="en-US" dirty="0"/>
              <a:t> </a:t>
            </a:r>
            <a:r>
              <a:rPr lang="en-US" dirty="0" err="1"/>
              <a:t>čime</a:t>
            </a:r>
            <a:r>
              <a:rPr lang="en-US" dirty="0"/>
              <a:t> se </a:t>
            </a:r>
            <a:r>
              <a:rPr lang="en-US" dirty="0" err="1"/>
              <a:t>sprečava</a:t>
            </a:r>
            <a:r>
              <a:rPr lang="en-US" dirty="0"/>
              <a:t> </a:t>
            </a:r>
            <a:r>
              <a:rPr lang="en-US" dirty="0" err="1"/>
              <a:t>isticanje</a:t>
            </a:r>
            <a:r>
              <a:rPr lang="en-US" dirty="0"/>
              <a:t> </a:t>
            </a:r>
            <a:r>
              <a:rPr lang="en-US" dirty="0" err="1"/>
              <a:t>rastopa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4218442" y="1859029"/>
            <a:ext cx="4586184" cy="479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3886200" cy="5592763"/>
          </a:xfrm>
        </p:spPr>
        <p:txBody>
          <a:bodyPr/>
          <a:lstStyle/>
          <a:p>
            <a:r>
              <a:rPr lang="en-US" u="sng" dirty="0" err="1"/>
              <a:t>Zavarivanje</a:t>
            </a:r>
            <a:r>
              <a:rPr lang="en-US" u="sng" dirty="0"/>
              <a:t> </a:t>
            </a:r>
            <a:r>
              <a:rPr lang="en-US" u="sng" dirty="0" err="1"/>
              <a:t>cevi</a:t>
            </a:r>
            <a:r>
              <a:rPr lang="en-US" u="sng" dirty="0"/>
              <a:t> EPP </a:t>
            </a:r>
            <a:r>
              <a:rPr lang="en-US" u="sng" dirty="0" err="1"/>
              <a:t>postupkom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Podloška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bakra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cilindrične</a:t>
            </a:r>
            <a:r>
              <a:rPr lang="en-US" dirty="0"/>
              <a:t> </a:t>
            </a:r>
            <a:r>
              <a:rPr lang="en-US" dirty="0" err="1"/>
              <a:t>posude</a:t>
            </a:r>
            <a:r>
              <a:rPr lang="en-US" dirty="0"/>
              <a:t> </a:t>
            </a:r>
            <a:r>
              <a:rPr lang="en-US" dirty="0" err="1"/>
              <a:t>malih</a:t>
            </a:r>
            <a:r>
              <a:rPr lang="en-US" dirty="0"/>
              <a:t> </a:t>
            </a:r>
            <a:r>
              <a:rPr lang="en-US" dirty="0" err="1"/>
              <a:t>prečnika</a:t>
            </a:r>
            <a:endParaRPr lang="en-US" dirty="0"/>
          </a:p>
        </p:txBody>
      </p:sp>
      <p:grpSp>
        <p:nvGrpSpPr>
          <p:cNvPr id="2" name="Group 5"/>
          <p:cNvGrpSpPr/>
          <p:nvPr/>
        </p:nvGrpSpPr>
        <p:grpSpPr>
          <a:xfrm>
            <a:off x="4275013" y="1170979"/>
            <a:ext cx="4868987" cy="5610821"/>
            <a:chOff x="4275013" y="1292898"/>
            <a:chExt cx="4868987" cy="561082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20000">
              <a:off x="4275013" y="1292898"/>
              <a:ext cx="4774468" cy="5487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6781800" y="6705600"/>
              <a:ext cx="2362200" cy="198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4495800" y="953311"/>
            <a:ext cx="4648200" cy="514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4648200" cy="5668963"/>
          </a:xfrm>
        </p:spPr>
        <p:txBody>
          <a:bodyPr/>
          <a:lstStyle/>
          <a:p>
            <a:r>
              <a:rPr lang="sr-Latn-CS" u="sng" dirty="0"/>
              <a:t>Automati za EPP postupak zavarivanja</a:t>
            </a:r>
            <a:r>
              <a:rPr lang="sr-Latn-CS" dirty="0"/>
              <a:t>:</a:t>
            </a:r>
          </a:p>
          <a:p>
            <a:pPr>
              <a:buNone/>
            </a:pPr>
            <a:endParaRPr lang="sr-Latn-CS" dirty="0"/>
          </a:p>
          <a:p>
            <a:pPr>
              <a:buNone/>
            </a:pPr>
            <a:r>
              <a:rPr lang="sr-Latn-CS" dirty="0"/>
              <a:t>-  Namenjeni za automatsko izvođenje šavova velike dužine: nosači, mostovi, brodogradnja i dr.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u="sng" dirty="0"/>
              <a:t>Elektrodna žica</a:t>
            </a:r>
            <a:r>
              <a:rPr lang="sr-Latn-CS" dirty="0"/>
              <a:t>:</a:t>
            </a:r>
          </a:p>
          <a:p>
            <a:endParaRPr lang="sr-Latn-CS" dirty="0"/>
          </a:p>
          <a:p>
            <a:pPr>
              <a:buFontTx/>
              <a:buChar char="-"/>
            </a:pPr>
            <a:r>
              <a:rPr lang="sr-Latn-CS" dirty="0"/>
              <a:t>Hladno vučena bakarisana čelična žica (bakarisana zbog antikorozivne zaštite)</a:t>
            </a:r>
          </a:p>
          <a:p>
            <a:pPr>
              <a:buFontTx/>
              <a:buChar char="-"/>
            </a:pPr>
            <a:r>
              <a:rPr lang="sr-Latn-CS" dirty="0"/>
              <a:t>Prečnici od 2 do 6 mm</a:t>
            </a:r>
          </a:p>
          <a:p>
            <a:pPr>
              <a:buFontTx/>
              <a:buChar char="-"/>
            </a:pPr>
            <a:r>
              <a:rPr lang="sr-Latn-CS" dirty="0"/>
              <a:t>Od niskougljeničnog ili niskolegiranog čelika, znatno ređe obojeni metali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 fontScale="92500" lnSpcReduction="20000"/>
          </a:bodyPr>
          <a:lstStyle/>
          <a:p>
            <a:r>
              <a:rPr lang="sr-Latn-CS" u="sng" dirty="0"/>
              <a:t>Prahovi</a:t>
            </a:r>
            <a:r>
              <a:rPr lang="sr-Latn-CS" dirty="0"/>
              <a:t>:</a:t>
            </a:r>
          </a:p>
          <a:p>
            <a:endParaRPr lang="sr-Latn-CS" dirty="0"/>
          </a:p>
          <a:p>
            <a:pPr>
              <a:buNone/>
            </a:pPr>
            <a:r>
              <a:rPr lang="sr-Latn-CS" dirty="0"/>
              <a:t>-   Štite šav od atmosferskih gasova (N, O, H), stabilizuju el.luk, vrše legiranje rastopa.</a:t>
            </a:r>
          </a:p>
          <a:p>
            <a:pPr>
              <a:buFontTx/>
              <a:buChar char="-"/>
            </a:pPr>
            <a:r>
              <a:rPr lang="sr-Latn-CS" u="sng" dirty="0"/>
              <a:t>Topljeni prahovi</a:t>
            </a:r>
            <a:r>
              <a:rPr lang="sr-Latn-CS" dirty="0"/>
              <a:t>: Na bazi MnO i SiO</a:t>
            </a:r>
            <a:r>
              <a:rPr lang="sr-Latn-CS" baseline="-25000" dirty="0"/>
              <a:t>2</a:t>
            </a:r>
            <a:r>
              <a:rPr lang="sr-Latn-CS" dirty="0"/>
              <a:t>, čijim razlaganjem ostaju Mn i Si. Mn i Si nadoknađuju isparene elemente u rastopu. </a:t>
            </a:r>
          </a:p>
          <a:p>
            <a:pPr>
              <a:buFontTx/>
              <a:buChar char="-"/>
            </a:pPr>
            <a:r>
              <a:rPr lang="sr-Latn-CS" u="sng" dirty="0"/>
              <a:t>Netopljeni (keramički)</a:t>
            </a:r>
            <a:r>
              <a:rPr lang="sr-Latn-CS" dirty="0"/>
              <a:t>: sadrže supstance koje se razlažu pri zavarivanju i time se obezbeđuje efikasnija zaštita (CaCO</a:t>
            </a:r>
            <a:r>
              <a:rPr lang="sr-Latn-CS" baseline="-25000" dirty="0"/>
              <a:t>3</a:t>
            </a:r>
            <a:r>
              <a:rPr lang="sr-Latn-CS" dirty="0"/>
              <a:t>) ili dezoksidacija (Si, Al, Ti). Dodavanjem npr. Ti dolazi do modifikacije šava i usitnjavanja strukture – postižu se bolje meh.osobine. Legiranje kroz prah je jeftinije i efikasnije nego kroz žicu.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20000"/>
          </a:bodyPr>
          <a:lstStyle/>
          <a:p>
            <a:r>
              <a:rPr lang="sr-Latn-CS" u="sng" dirty="0"/>
              <a:t>Prednosti:</a:t>
            </a:r>
            <a:endParaRPr lang="en-US" u="sng" dirty="0"/>
          </a:p>
          <a:p>
            <a:endParaRPr lang="sr-Latn-CS" dirty="0"/>
          </a:p>
          <a:p>
            <a:pPr>
              <a:buNone/>
            </a:pPr>
            <a:r>
              <a:rPr lang="en-US" dirty="0"/>
              <a:t>-   </a:t>
            </a: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navarivanje</a:t>
            </a:r>
            <a:endParaRPr lang="en-US" dirty="0"/>
          </a:p>
          <a:p>
            <a:pPr>
              <a:buNone/>
            </a:pPr>
            <a:r>
              <a:rPr lang="en-US" dirty="0"/>
              <a:t>-   </a:t>
            </a:r>
            <a:r>
              <a:rPr lang="en-US" dirty="0" err="1"/>
              <a:t>Velik</a:t>
            </a:r>
            <a:r>
              <a:rPr lang="en-US" dirty="0"/>
              <a:t> </a:t>
            </a:r>
            <a:r>
              <a:rPr lang="en-US" dirty="0" err="1"/>
              <a:t>uvar</a:t>
            </a:r>
            <a:r>
              <a:rPr lang="en-US" dirty="0"/>
              <a:t>, </a:t>
            </a:r>
            <a:r>
              <a:rPr lang="en-US" dirty="0" err="1"/>
              <a:t>tako</a:t>
            </a:r>
            <a:r>
              <a:rPr lang="en-US" dirty="0"/>
              <a:t> da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potrebna</a:t>
            </a:r>
            <a:r>
              <a:rPr lang="en-US" dirty="0"/>
              <a:t> </a:t>
            </a:r>
            <a:r>
              <a:rPr lang="en-US" dirty="0" err="1"/>
              <a:t>priprema</a:t>
            </a:r>
            <a:r>
              <a:rPr lang="en-US" dirty="0"/>
              <a:t> V-</a:t>
            </a:r>
            <a:r>
              <a:rPr lang="en-US" dirty="0" err="1"/>
              <a:t>šava</a:t>
            </a:r>
            <a:r>
              <a:rPr lang="en-US" dirty="0"/>
              <a:t>, </a:t>
            </a:r>
            <a:r>
              <a:rPr lang="en-US" dirty="0" err="1"/>
              <a:t>već</a:t>
            </a:r>
            <a:r>
              <a:rPr lang="en-US" dirty="0"/>
              <a:t> I-</a:t>
            </a:r>
            <a:r>
              <a:rPr lang="en-US" dirty="0" err="1"/>
              <a:t>šav</a:t>
            </a:r>
            <a:r>
              <a:rPr lang="en-US" dirty="0"/>
              <a:t> </a:t>
            </a:r>
          </a:p>
          <a:p>
            <a:pPr>
              <a:buFontTx/>
              <a:buChar char="-"/>
            </a:pPr>
            <a:r>
              <a:rPr lang="en-US" dirty="0" err="1"/>
              <a:t>Udeo</a:t>
            </a:r>
            <a:r>
              <a:rPr lang="en-US" dirty="0"/>
              <a:t> </a:t>
            </a:r>
            <a:r>
              <a:rPr lang="en-US" dirty="0" err="1"/>
              <a:t>elektrodne</a:t>
            </a:r>
            <a:r>
              <a:rPr lang="en-US" dirty="0"/>
              <a:t> </a:t>
            </a:r>
            <a:r>
              <a:rPr lang="en-US" dirty="0" err="1"/>
              <a:t>žice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učestvuje</a:t>
            </a:r>
            <a:r>
              <a:rPr lang="en-US" dirty="0"/>
              <a:t> u </a:t>
            </a:r>
            <a:r>
              <a:rPr lang="en-US" dirty="0" err="1"/>
              <a:t>šavu</a:t>
            </a:r>
            <a:r>
              <a:rPr lang="en-US" dirty="0"/>
              <a:t> je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mali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10x </a:t>
            </a:r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produktivnost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REL</a:t>
            </a:r>
          </a:p>
          <a:p>
            <a:pPr>
              <a:buFontTx/>
              <a:buChar char="-"/>
            </a:pPr>
            <a:r>
              <a:rPr lang="en-US" dirty="0" err="1"/>
              <a:t>Gubici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prštanja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isparavanja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je </a:t>
            </a:r>
            <a:r>
              <a:rPr lang="en-US" dirty="0" err="1"/>
              <a:t>smanjeno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REL</a:t>
            </a:r>
          </a:p>
          <a:p>
            <a:pPr>
              <a:buFontTx/>
              <a:buChar char="-"/>
            </a:pPr>
            <a:r>
              <a:rPr lang="en-US" dirty="0" err="1"/>
              <a:t>Nepotrebna</a:t>
            </a:r>
            <a:r>
              <a:rPr lang="en-US" dirty="0"/>
              <a:t> </a:t>
            </a:r>
            <a:r>
              <a:rPr lang="en-US" dirty="0" err="1"/>
              <a:t>zaštita</a:t>
            </a:r>
            <a:r>
              <a:rPr lang="en-US" dirty="0"/>
              <a:t> </a:t>
            </a:r>
            <a:r>
              <a:rPr lang="en-US" dirty="0" err="1"/>
              <a:t>zavarivača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se </a:t>
            </a: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izvodi</a:t>
            </a:r>
            <a:r>
              <a:rPr lang="en-US" dirty="0"/>
              <a:t> pod </a:t>
            </a:r>
            <a:r>
              <a:rPr lang="en-US" dirty="0" err="1"/>
              <a:t>zaštitom</a:t>
            </a:r>
            <a:r>
              <a:rPr lang="en-US" dirty="0"/>
              <a:t> </a:t>
            </a:r>
            <a:r>
              <a:rPr lang="en-US" dirty="0" err="1"/>
              <a:t>praha</a:t>
            </a:r>
            <a:endParaRPr lang="sr-Latn-CS" dirty="0"/>
          </a:p>
          <a:p>
            <a:pPr>
              <a:buFontTx/>
              <a:buChar char="-"/>
            </a:pPr>
            <a:r>
              <a:rPr lang="sr-Latn-CS" dirty="0"/>
              <a:t>Visoka mogućnost automatizacije</a:t>
            </a:r>
            <a:endParaRPr lang="en-US" dirty="0"/>
          </a:p>
          <a:p>
            <a:endParaRPr lang="sr-Latn-CS" dirty="0"/>
          </a:p>
          <a:p>
            <a:endParaRPr lang="sr-Latn-C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r>
              <a:rPr lang="sr-Latn-CS" u="sng" dirty="0"/>
              <a:t>Nedostaci:</a:t>
            </a:r>
            <a:endParaRPr lang="en-US" u="sng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Nemogućnost</a:t>
            </a:r>
            <a:r>
              <a:rPr lang="en-US" dirty="0"/>
              <a:t> </a:t>
            </a:r>
            <a:r>
              <a:rPr lang="en-US" dirty="0" err="1"/>
              <a:t>praćenja</a:t>
            </a:r>
            <a:r>
              <a:rPr lang="en-US" dirty="0"/>
              <a:t> </a:t>
            </a:r>
            <a:r>
              <a:rPr lang="en-US" dirty="0" err="1"/>
              <a:t>postupka</a:t>
            </a:r>
            <a:r>
              <a:rPr lang="en-US" dirty="0"/>
              <a:t> </a:t>
            </a:r>
            <a:r>
              <a:rPr lang="en-US" dirty="0" err="1"/>
              <a:t>zavarivanja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Manja</a:t>
            </a:r>
            <a:r>
              <a:rPr lang="en-US" dirty="0"/>
              <a:t> </a:t>
            </a:r>
            <a:r>
              <a:rPr lang="en-US" dirty="0" err="1"/>
              <a:t>fleksibilnost</a:t>
            </a:r>
            <a:r>
              <a:rPr lang="en-US" dirty="0"/>
              <a:t> u </a:t>
            </a:r>
            <a:r>
              <a:rPr lang="en-US" dirty="0" err="1"/>
              <a:t>položajima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REL</a:t>
            </a:r>
          </a:p>
          <a:p>
            <a:pPr>
              <a:buFontTx/>
              <a:buChar char="-"/>
            </a:pPr>
            <a:r>
              <a:rPr lang="en-US" dirty="0" err="1"/>
              <a:t>Velik</a:t>
            </a:r>
            <a:r>
              <a:rPr lang="en-US" dirty="0"/>
              <a:t> </a:t>
            </a:r>
            <a:r>
              <a:rPr lang="en-US" dirty="0" err="1"/>
              <a:t>utrošak</a:t>
            </a:r>
            <a:r>
              <a:rPr lang="en-US" dirty="0"/>
              <a:t> </a:t>
            </a:r>
            <a:r>
              <a:rPr lang="en-US" dirty="0" err="1"/>
              <a:t>praha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njegova</a:t>
            </a:r>
            <a:r>
              <a:rPr lang="en-US" dirty="0"/>
              <a:t> </a:t>
            </a:r>
            <a:r>
              <a:rPr lang="en-US" dirty="0" err="1"/>
              <a:t>cena</a:t>
            </a:r>
            <a:r>
              <a:rPr lang="en-US" dirty="0"/>
              <a:t> </a:t>
            </a:r>
            <a:r>
              <a:rPr lang="en-US" dirty="0" err="1"/>
              <a:t>povećavaju</a:t>
            </a:r>
            <a:r>
              <a:rPr lang="en-US" dirty="0"/>
              <a:t> </a:t>
            </a:r>
            <a:r>
              <a:rPr lang="en-US" dirty="0" err="1"/>
              <a:t>cenu</a:t>
            </a:r>
            <a:r>
              <a:rPr lang="en-US" dirty="0"/>
              <a:t> </a:t>
            </a:r>
            <a:r>
              <a:rPr lang="en-US" dirty="0" err="1"/>
              <a:t>postupka</a:t>
            </a:r>
            <a:r>
              <a:rPr lang="en-US" dirty="0"/>
              <a:t> – </a:t>
            </a:r>
            <a:r>
              <a:rPr lang="en-US" dirty="0" err="1"/>
              <a:t>isplativ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dugačke</a:t>
            </a:r>
            <a:r>
              <a:rPr lang="en-US" dirty="0"/>
              <a:t> </a:t>
            </a:r>
            <a:r>
              <a:rPr lang="en-US" dirty="0" err="1"/>
              <a:t>šavove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velike</a:t>
            </a:r>
            <a:r>
              <a:rPr lang="en-US" dirty="0"/>
              <a:t> </a:t>
            </a:r>
            <a:r>
              <a:rPr lang="en-US" dirty="0" err="1"/>
              <a:t>dubine</a:t>
            </a:r>
            <a:r>
              <a:rPr lang="en-US" dirty="0"/>
              <a:t> </a:t>
            </a:r>
            <a:r>
              <a:rPr lang="en-US" dirty="0" err="1"/>
              <a:t>uvara</a:t>
            </a:r>
            <a:r>
              <a:rPr lang="en-US" dirty="0"/>
              <a:t> </a:t>
            </a:r>
            <a:r>
              <a:rPr lang="en-US" dirty="0" err="1"/>
              <a:t>teško</a:t>
            </a:r>
            <a:r>
              <a:rPr lang="en-US" dirty="0"/>
              <a:t> </a:t>
            </a:r>
            <a:r>
              <a:rPr lang="en-US" dirty="0" err="1"/>
              <a:t>primenjiv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obojene</a:t>
            </a:r>
            <a:r>
              <a:rPr lang="en-US" dirty="0"/>
              <a:t> </a:t>
            </a:r>
            <a:r>
              <a:rPr lang="en-US" dirty="0" err="1"/>
              <a:t>metale</a:t>
            </a:r>
            <a:r>
              <a:rPr lang="en-US" dirty="0"/>
              <a:t>, </a:t>
            </a:r>
            <a:r>
              <a:rPr lang="en-US" dirty="0" err="1"/>
              <a:t>naročito</a:t>
            </a:r>
            <a:r>
              <a:rPr lang="en-US" dirty="0"/>
              <a:t> </a:t>
            </a:r>
            <a:r>
              <a:rPr lang="en-US" dirty="0" err="1"/>
              <a:t>legure</a:t>
            </a:r>
            <a:r>
              <a:rPr lang="en-US" dirty="0"/>
              <a:t> </a:t>
            </a:r>
            <a:r>
              <a:rPr lang="en-US" dirty="0" err="1"/>
              <a:t>aluminijuma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paznji</a:t>
            </a:r>
            <a:r>
              <a:rPr lang="en-US" dirty="0"/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80000">
            <a:off x="3642439" y="1699405"/>
            <a:ext cx="5415973" cy="499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Ručno-elektrolučno</a:t>
            </a:r>
            <a:r>
              <a:rPr lang="en-US" dirty="0"/>
              <a:t> </a:t>
            </a:r>
            <a:r>
              <a:rPr lang="en-US" dirty="0" err="1"/>
              <a:t>zavarivanje</a:t>
            </a:r>
            <a:br>
              <a:rPr lang="en-US" dirty="0"/>
            </a:br>
            <a:r>
              <a:rPr lang="en-US" dirty="0"/>
              <a:t>(REL </a:t>
            </a:r>
            <a:r>
              <a:rPr lang="en-US" dirty="0" err="1"/>
              <a:t>ili</a:t>
            </a:r>
            <a:r>
              <a:rPr lang="en-US" dirty="0"/>
              <a:t> E </a:t>
            </a:r>
            <a:r>
              <a:rPr lang="en-US" dirty="0" err="1"/>
              <a:t>postupak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953000"/>
          </a:xfrm>
        </p:spPr>
        <p:txBody>
          <a:bodyPr>
            <a:normAutofit fontScale="92500"/>
          </a:bodyPr>
          <a:lstStyle/>
          <a:p>
            <a:r>
              <a:rPr lang="en-US" sz="2800" dirty="0" err="1"/>
              <a:t>Elektroda</a:t>
            </a:r>
            <a:r>
              <a:rPr lang="en-US" sz="2800" dirty="0"/>
              <a:t> se </a:t>
            </a:r>
            <a:r>
              <a:rPr lang="en-US" sz="2800" dirty="0" err="1"/>
              <a:t>topi</a:t>
            </a:r>
            <a:r>
              <a:rPr lang="en-US" sz="2800" dirty="0"/>
              <a:t> pod </a:t>
            </a:r>
            <a:r>
              <a:rPr lang="en-US" sz="2800" dirty="0" err="1"/>
              <a:t>dejstvom</a:t>
            </a:r>
            <a:r>
              <a:rPr lang="en-US" sz="2800" dirty="0"/>
              <a:t> </a:t>
            </a:r>
            <a:r>
              <a:rPr lang="en-US" sz="2800" dirty="0" err="1"/>
              <a:t>el.luka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Elektroda</a:t>
            </a:r>
            <a:r>
              <a:rPr lang="en-US" sz="2800" dirty="0"/>
              <a:t> se </a:t>
            </a:r>
            <a:r>
              <a:rPr lang="en-US" sz="2800" dirty="0" err="1"/>
              <a:t>sastoji</a:t>
            </a:r>
            <a:r>
              <a:rPr lang="en-US" sz="2800" dirty="0"/>
              <a:t> </a:t>
            </a:r>
            <a:r>
              <a:rPr lang="en-US" sz="2800" dirty="0" err="1"/>
              <a:t>od</a:t>
            </a:r>
            <a:r>
              <a:rPr lang="en-US" sz="2800" dirty="0"/>
              <a:t>:</a:t>
            </a:r>
          </a:p>
          <a:p>
            <a:pPr>
              <a:buNone/>
            </a:pPr>
            <a:r>
              <a:rPr lang="en-US" sz="2800" dirty="0"/>
              <a:t>1.</a:t>
            </a:r>
            <a:r>
              <a:rPr lang="sr-Latn-CS" sz="2800" dirty="0"/>
              <a:t> </a:t>
            </a:r>
            <a:r>
              <a:rPr lang="en-US" sz="2800" dirty="0" err="1"/>
              <a:t>jezgra</a:t>
            </a:r>
            <a:r>
              <a:rPr lang="en-US" sz="2800" dirty="0"/>
              <a:t> </a:t>
            </a:r>
            <a:r>
              <a:rPr lang="en-US" sz="2800" dirty="0" err="1"/>
              <a:t>prečnika</a:t>
            </a:r>
            <a:r>
              <a:rPr lang="en-US" sz="2800" dirty="0"/>
              <a:t> 2-6 mm </a:t>
            </a:r>
            <a:r>
              <a:rPr lang="en-US" sz="2800" dirty="0" err="1"/>
              <a:t>koje</a:t>
            </a:r>
            <a:r>
              <a:rPr lang="en-US" sz="2800" dirty="0"/>
              <a:t> </a:t>
            </a:r>
            <a:r>
              <a:rPr lang="en-US" sz="2800" dirty="0" err="1"/>
              <a:t>popunjava</a:t>
            </a:r>
            <a:r>
              <a:rPr lang="en-US" sz="2800" dirty="0"/>
              <a:t> </a:t>
            </a:r>
            <a:r>
              <a:rPr lang="en-US" sz="2800" dirty="0" err="1"/>
              <a:t>žleb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delom</a:t>
            </a:r>
            <a:r>
              <a:rPr lang="en-US" sz="2800" dirty="0"/>
              <a:t> </a:t>
            </a:r>
            <a:r>
              <a:rPr lang="en-US" sz="2800" dirty="0" err="1"/>
              <a:t>osnovnog</a:t>
            </a:r>
            <a:r>
              <a:rPr lang="en-US" sz="2800" dirty="0"/>
              <a:t> </a:t>
            </a:r>
            <a:r>
              <a:rPr lang="en-US" sz="2800" dirty="0" err="1"/>
              <a:t>materijala</a:t>
            </a:r>
            <a:r>
              <a:rPr lang="en-US" sz="2800" dirty="0"/>
              <a:t> </a:t>
            </a:r>
            <a:r>
              <a:rPr lang="en-US" sz="2800" dirty="0" err="1"/>
              <a:t>obrazuje</a:t>
            </a:r>
            <a:r>
              <a:rPr lang="en-US" sz="2800" dirty="0"/>
              <a:t> </a:t>
            </a:r>
            <a:r>
              <a:rPr lang="en-US" sz="2800" dirty="0" err="1"/>
              <a:t>šav</a:t>
            </a:r>
            <a:r>
              <a:rPr lang="en-US" sz="2800" dirty="0"/>
              <a:t>  </a:t>
            </a:r>
          </a:p>
          <a:p>
            <a:pPr>
              <a:buNone/>
            </a:pPr>
            <a:r>
              <a:rPr lang="en-US" sz="2800" dirty="0"/>
              <a:t>2.</a:t>
            </a:r>
            <a:r>
              <a:rPr lang="sr-Latn-CS" sz="2800" dirty="0"/>
              <a:t> </a:t>
            </a:r>
            <a:r>
              <a:rPr lang="en-US" sz="2800" dirty="0" err="1"/>
              <a:t>obloge</a:t>
            </a:r>
            <a:r>
              <a:rPr lang="en-US" sz="2800" dirty="0"/>
              <a:t> </a:t>
            </a:r>
            <a:r>
              <a:rPr lang="en-US" sz="2800" dirty="0" err="1"/>
              <a:t>koja</a:t>
            </a:r>
            <a:r>
              <a:rPr lang="en-US" sz="2800" dirty="0"/>
              <a:t> </a:t>
            </a:r>
            <a:r>
              <a:rPr lang="en-US" sz="2800" dirty="0" err="1"/>
              <a:t>obrazuje</a:t>
            </a:r>
            <a:r>
              <a:rPr lang="en-US" sz="2800" dirty="0"/>
              <a:t> </a:t>
            </a:r>
            <a:r>
              <a:rPr lang="en-US" sz="2800" dirty="0" err="1"/>
              <a:t>trosku</a:t>
            </a:r>
            <a:r>
              <a:rPr lang="en-US" sz="2800" dirty="0"/>
              <a:t> </a:t>
            </a:r>
            <a:r>
              <a:rPr lang="en-US" sz="2800" dirty="0" err="1"/>
              <a:t>nad</a:t>
            </a:r>
            <a:r>
              <a:rPr lang="en-US" sz="2800" dirty="0"/>
              <a:t> </a:t>
            </a:r>
            <a:r>
              <a:rPr lang="en-US" sz="2800" dirty="0" err="1"/>
              <a:t>šavom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2895600" y="1295400"/>
            <a:ext cx="3124200" cy="528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u="sng" dirty="0" err="1"/>
              <a:t>Indirektna</a:t>
            </a:r>
            <a:r>
              <a:rPr kumimoji="0" lang="sr-Latn-C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polarnost</a:t>
            </a:r>
            <a:r>
              <a:rPr lang="en-US" sz="2400" dirty="0"/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bazične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elektrode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baseline="0" dirty="0" err="1"/>
              <a:t>Veća</a:t>
            </a:r>
            <a:r>
              <a:rPr lang="en-US" sz="2000" baseline="0" dirty="0"/>
              <a:t> </a:t>
            </a:r>
            <a:r>
              <a:rPr lang="en-US" sz="2000" baseline="0" dirty="0" err="1"/>
              <a:t>brzina</a:t>
            </a:r>
            <a:r>
              <a:rPr lang="en-US" sz="2000" baseline="0" dirty="0"/>
              <a:t> </a:t>
            </a:r>
            <a:r>
              <a:rPr lang="en-US" sz="2000" baseline="0" dirty="0" err="1"/>
              <a:t>topljenja</a:t>
            </a:r>
            <a:r>
              <a:rPr lang="en-US" sz="2000" baseline="0" dirty="0"/>
              <a:t> </a:t>
            </a:r>
            <a:r>
              <a:rPr lang="en-US" sz="2000" dirty="0" err="1"/>
              <a:t>osnovnog</a:t>
            </a:r>
            <a:r>
              <a:rPr lang="en-US" sz="2000" dirty="0"/>
              <a:t> </a:t>
            </a:r>
            <a:r>
              <a:rPr lang="en-US" sz="2000" dirty="0" err="1"/>
              <a:t>materijala</a:t>
            </a:r>
            <a:endParaRPr lang="en-US" sz="20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dirty="0" err="1"/>
              <a:t>Najveći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uvar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791200" y="914400"/>
            <a:ext cx="3276600" cy="566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celulozne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rutilne</a:t>
            </a:r>
            <a:r>
              <a:rPr lang="en-US" dirty="0"/>
              <a:t> </a:t>
            </a:r>
            <a:r>
              <a:rPr lang="en-US" dirty="0" err="1"/>
              <a:t>obloge</a:t>
            </a:r>
            <a:r>
              <a:rPr lang="en-US" dirty="0"/>
              <a:t> </a:t>
            </a:r>
            <a:r>
              <a:rPr lang="en-US" dirty="0" err="1"/>
              <a:t>elektrode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/>
              <a:t>Zahteva</a:t>
            </a:r>
            <a:r>
              <a:rPr lang="en-US" dirty="0"/>
              <a:t> se </a:t>
            </a:r>
            <a:r>
              <a:rPr lang="en-US" dirty="0" err="1"/>
              <a:t>posebna</a:t>
            </a:r>
            <a:r>
              <a:rPr lang="en-US" dirty="0"/>
              <a:t> </a:t>
            </a:r>
            <a:r>
              <a:rPr lang="en-US" dirty="0" err="1"/>
              <a:t>obloga</a:t>
            </a:r>
            <a:r>
              <a:rPr lang="en-US" dirty="0"/>
              <a:t> (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sz="2000" dirty="0" err="1"/>
              <a:t>kalijumom</a:t>
            </a:r>
            <a:r>
              <a:rPr lang="en-US" sz="2000" dirty="0"/>
              <a:t> – </a:t>
            </a:r>
            <a:r>
              <a:rPr lang="en-US" sz="2000" dirty="0" err="1"/>
              <a:t>povećava</a:t>
            </a:r>
            <a:r>
              <a:rPr lang="en-US" sz="2000" dirty="0"/>
              <a:t> </a:t>
            </a:r>
            <a:r>
              <a:rPr lang="en-US" sz="2000" dirty="0" err="1"/>
              <a:t>stabilnost</a:t>
            </a:r>
            <a:r>
              <a:rPr lang="en-US" sz="2000" dirty="0"/>
              <a:t> </a:t>
            </a:r>
            <a:r>
              <a:rPr lang="en-US" sz="2000" dirty="0" err="1"/>
              <a:t>luka</a:t>
            </a:r>
            <a:r>
              <a:rPr lang="en-US" sz="2000" dirty="0"/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Srednjji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uvar</a:t>
            </a:r>
            <a:endParaRPr kumimoji="0" lang="en-US" sz="24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5400" y="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/>
              <a:t>Jednosmerna</a:t>
            </a:r>
            <a:r>
              <a:rPr lang="en-US" sz="3200" dirty="0"/>
              <a:t> </a:t>
            </a:r>
            <a:r>
              <a:rPr lang="en-US" sz="3200" dirty="0" err="1"/>
              <a:t>struja</a:t>
            </a:r>
            <a:r>
              <a:rPr lang="en-US" sz="3200" dirty="0"/>
              <a:t>:	        </a:t>
            </a:r>
            <a:r>
              <a:rPr lang="en-US" sz="3200" dirty="0" err="1"/>
              <a:t>Naizmenična</a:t>
            </a:r>
            <a:r>
              <a:rPr lang="en-US" sz="3200" dirty="0"/>
              <a:t> </a:t>
            </a:r>
            <a:r>
              <a:rPr lang="en-US" sz="3200" dirty="0" err="1"/>
              <a:t>struja</a:t>
            </a:r>
            <a:r>
              <a:rPr lang="en-US" sz="3200" dirty="0"/>
              <a:t>:</a:t>
            </a:r>
          </a:p>
          <a:p>
            <a:endParaRPr lang="en-US" sz="3200" dirty="0"/>
          </a:p>
        </p:txBody>
      </p:sp>
      <p:sp>
        <p:nvSpPr>
          <p:cNvPr id="37" name="Left Brace 36"/>
          <p:cNvSpPr/>
          <p:nvPr/>
        </p:nvSpPr>
        <p:spPr>
          <a:xfrm rot="5400000">
            <a:off x="2400300" y="-1790700"/>
            <a:ext cx="685800" cy="5334000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30589" y="3403435"/>
            <a:ext cx="9113411" cy="3606965"/>
            <a:chOff x="30589" y="3403435"/>
            <a:chExt cx="9113411" cy="3606965"/>
          </a:xfrm>
        </p:grpSpPr>
        <p:grpSp>
          <p:nvGrpSpPr>
            <p:cNvPr id="2" name="Group 19"/>
            <p:cNvGrpSpPr/>
            <p:nvPr/>
          </p:nvGrpSpPr>
          <p:grpSpPr>
            <a:xfrm>
              <a:off x="30589" y="3403435"/>
              <a:ext cx="7132211" cy="3530765"/>
              <a:chOff x="30589" y="3099274"/>
              <a:chExt cx="7132211" cy="353076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21540000">
                <a:off x="30589" y="3099275"/>
                <a:ext cx="2895600" cy="3530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21540000">
                <a:off x="3154790" y="3099274"/>
                <a:ext cx="2895600" cy="3530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" name="Freeform 6"/>
              <p:cNvSpPr/>
              <p:nvPr/>
            </p:nvSpPr>
            <p:spPr>
              <a:xfrm>
                <a:off x="2660073" y="3519055"/>
                <a:ext cx="942109" cy="1579418"/>
              </a:xfrm>
              <a:custGeom>
                <a:avLst/>
                <a:gdLst>
                  <a:gd name="connsiteX0" fmla="*/ 0 w 942109"/>
                  <a:gd name="connsiteY0" fmla="*/ 304800 h 1579418"/>
                  <a:gd name="connsiteX1" fmla="*/ 221672 w 942109"/>
                  <a:gd name="connsiteY1" fmla="*/ 1565563 h 1579418"/>
                  <a:gd name="connsiteX2" fmla="*/ 942109 w 942109"/>
                  <a:gd name="connsiteY2" fmla="*/ 1579418 h 1579418"/>
                  <a:gd name="connsiteX3" fmla="*/ 914400 w 942109"/>
                  <a:gd name="connsiteY3" fmla="*/ 27709 h 1579418"/>
                  <a:gd name="connsiteX4" fmla="*/ 290945 w 942109"/>
                  <a:gd name="connsiteY4" fmla="*/ 0 h 1579418"/>
                  <a:gd name="connsiteX5" fmla="*/ 0 w 942109"/>
                  <a:gd name="connsiteY5" fmla="*/ 304800 h 157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2109" h="1579418">
                    <a:moveTo>
                      <a:pt x="0" y="304800"/>
                    </a:moveTo>
                    <a:lnTo>
                      <a:pt x="221672" y="1565563"/>
                    </a:lnTo>
                    <a:lnTo>
                      <a:pt x="942109" y="1579418"/>
                    </a:lnTo>
                    <a:lnTo>
                      <a:pt x="914400" y="27709"/>
                    </a:lnTo>
                    <a:lnTo>
                      <a:pt x="290945" y="0"/>
                    </a:lnTo>
                    <a:lnTo>
                      <a:pt x="0" y="3048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5257800" y="3683237"/>
                <a:ext cx="942109" cy="1579418"/>
              </a:xfrm>
              <a:custGeom>
                <a:avLst/>
                <a:gdLst>
                  <a:gd name="connsiteX0" fmla="*/ 0 w 942109"/>
                  <a:gd name="connsiteY0" fmla="*/ 304800 h 1579418"/>
                  <a:gd name="connsiteX1" fmla="*/ 221672 w 942109"/>
                  <a:gd name="connsiteY1" fmla="*/ 1565563 h 1579418"/>
                  <a:gd name="connsiteX2" fmla="*/ 942109 w 942109"/>
                  <a:gd name="connsiteY2" fmla="*/ 1579418 h 1579418"/>
                  <a:gd name="connsiteX3" fmla="*/ 914400 w 942109"/>
                  <a:gd name="connsiteY3" fmla="*/ 27709 h 1579418"/>
                  <a:gd name="connsiteX4" fmla="*/ 290945 w 942109"/>
                  <a:gd name="connsiteY4" fmla="*/ 0 h 1579418"/>
                  <a:gd name="connsiteX5" fmla="*/ 0 w 942109"/>
                  <a:gd name="connsiteY5" fmla="*/ 304800 h 157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2109" h="1579418">
                    <a:moveTo>
                      <a:pt x="0" y="304800"/>
                    </a:moveTo>
                    <a:lnTo>
                      <a:pt x="221672" y="1565563"/>
                    </a:lnTo>
                    <a:lnTo>
                      <a:pt x="942109" y="1579418"/>
                    </a:lnTo>
                    <a:lnTo>
                      <a:pt x="914400" y="27709"/>
                    </a:lnTo>
                    <a:lnTo>
                      <a:pt x="290945" y="0"/>
                    </a:lnTo>
                    <a:lnTo>
                      <a:pt x="0" y="3048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352800" y="5512037"/>
                <a:ext cx="533400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r-Latn-CS" sz="2800" b="1" dirty="0"/>
                  <a:t>-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276600" y="3149837"/>
                <a:ext cx="685800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r-Latn-CS" sz="2800" b="1" dirty="0"/>
                  <a:t>+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209800" y="33528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858000" y="33528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2580000">
                <a:off x="2294374" y="6032031"/>
                <a:ext cx="107698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2580000">
                <a:off x="6930748" y="5993311"/>
                <a:ext cx="95287" cy="439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1676400" y="3581400"/>
              <a:ext cx="228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00600" y="3581400"/>
              <a:ext cx="228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76400" y="6400800"/>
              <a:ext cx="1524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00600" y="6324600"/>
              <a:ext cx="1524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252545" y="4151587"/>
              <a:ext cx="1072055" cy="2096813"/>
            </a:xfrm>
            <a:custGeom>
              <a:avLst/>
              <a:gdLst>
                <a:gd name="connsiteX0" fmla="*/ 0 w 1072055"/>
                <a:gd name="connsiteY0" fmla="*/ 614855 h 2096813"/>
                <a:gd name="connsiteX1" fmla="*/ 47296 w 1072055"/>
                <a:gd name="connsiteY1" fmla="*/ 930165 h 2096813"/>
                <a:gd name="connsiteX2" fmla="*/ 236483 w 1072055"/>
                <a:gd name="connsiteY2" fmla="*/ 1891862 h 2096813"/>
                <a:gd name="connsiteX3" fmla="*/ 819807 w 1072055"/>
                <a:gd name="connsiteY3" fmla="*/ 1891862 h 2096813"/>
                <a:gd name="connsiteX4" fmla="*/ 835572 w 1072055"/>
                <a:gd name="connsiteY4" fmla="*/ 2096813 h 2096813"/>
                <a:gd name="connsiteX5" fmla="*/ 1072055 w 1072055"/>
                <a:gd name="connsiteY5" fmla="*/ 2096813 h 2096813"/>
                <a:gd name="connsiteX6" fmla="*/ 1056289 w 1072055"/>
                <a:gd name="connsiteY6" fmla="*/ 0 h 2096813"/>
                <a:gd name="connsiteX7" fmla="*/ 646386 w 1072055"/>
                <a:gd name="connsiteY7" fmla="*/ 0 h 2096813"/>
                <a:gd name="connsiteX8" fmla="*/ 0 w 1072055"/>
                <a:gd name="connsiteY8" fmla="*/ 614855 h 209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2055" h="2096813">
                  <a:moveTo>
                    <a:pt x="0" y="614855"/>
                  </a:moveTo>
                  <a:lnTo>
                    <a:pt x="47296" y="930165"/>
                  </a:lnTo>
                  <a:lnTo>
                    <a:pt x="236483" y="1891862"/>
                  </a:lnTo>
                  <a:lnTo>
                    <a:pt x="819807" y="1891862"/>
                  </a:lnTo>
                  <a:lnTo>
                    <a:pt x="835572" y="2096813"/>
                  </a:lnTo>
                  <a:lnTo>
                    <a:pt x="1072055" y="2096813"/>
                  </a:lnTo>
                  <a:lnTo>
                    <a:pt x="1056289" y="0"/>
                  </a:lnTo>
                  <a:lnTo>
                    <a:pt x="646386" y="0"/>
                  </a:lnTo>
                  <a:lnTo>
                    <a:pt x="0" y="61485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021200" y="3511769"/>
              <a:ext cx="3122800" cy="3498631"/>
              <a:chOff x="1121349" y="3295904"/>
              <a:chExt cx="3033568" cy="3270031"/>
            </a:xfrm>
          </p:grpSpPr>
          <p:grpSp>
            <p:nvGrpSpPr>
              <p:cNvPr id="25" name="Group 14"/>
              <p:cNvGrpSpPr/>
              <p:nvPr/>
            </p:nvGrpSpPr>
            <p:grpSpPr>
              <a:xfrm>
                <a:off x="1121349" y="3295904"/>
                <a:ext cx="3033568" cy="3270031"/>
                <a:chOff x="455900" y="3295904"/>
                <a:chExt cx="3033568" cy="3270031"/>
              </a:xfrm>
            </p:grpSpPr>
            <p:pic>
              <p:nvPicPr>
                <p:cNvPr id="27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r="31697"/>
                <a:stretch>
                  <a:fillRect/>
                </a:stretch>
              </p:blipFill>
              <p:spPr bwMode="auto">
                <a:xfrm rot="21540000">
                  <a:off x="455900" y="3295904"/>
                  <a:ext cx="3033568" cy="32700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8" name="Rectangle 27"/>
                <p:cNvSpPr/>
                <p:nvPr/>
              </p:nvSpPr>
              <p:spPr>
                <a:xfrm>
                  <a:off x="685800" y="34290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85800" y="55626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2057400" y="34290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057400" y="6019800"/>
                  <a:ext cx="152400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143000" y="4648200"/>
                <a:ext cx="6858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/>
                  <a:t>~</a:t>
                </a:r>
              </a:p>
            </p:txBody>
          </p:sp>
        </p:grpSp>
        <p:sp>
          <p:nvSpPr>
            <p:cNvPr id="38" name="Freeform 37"/>
            <p:cNvSpPr/>
            <p:nvPr/>
          </p:nvSpPr>
          <p:spPr>
            <a:xfrm>
              <a:off x="8071945" y="4151587"/>
              <a:ext cx="1072055" cy="2096813"/>
            </a:xfrm>
            <a:custGeom>
              <a:avLst/>
              <a:gdLst>
                <a:gd name="connsiteX0" fmla="*/ 0 w 1072055"/>
                <a:gd name="connsiteY0" fmla="*/ 614855 h 2096813"/>
                <a:gd name="connsiteX1" fmla="*/ 47296 w 1072055"/>
                <a:gd name="connsiteY1" fmla="*/ 930165 h 2096813"/>
                <a:gd name="connsiteX2" fmla="*/ 236483 w 1072055"/>
                <a:gd name="connsiteY2" fmla="*/ 1891862 h 2096813"/>
                <a:gd name="connsiteX3" fmla="*/ 819807 w 1072055"/>
                <a:gd name="connsiteY3" fmla="*/ 1891862 h 2096813"/>
                <a:gd name="connsiteX4" fmla="*/ 835572 w 1072055"/>
                <a:gd name="connsiteY4" fmla="*/ 2096813 h 2096813"/>
                <a:gd name="connsiteX5" fmla="*/ 1072055 w 1072055"/>
                <a:gd name="connsiteY5" fmla="*/ 2096813 h 2096813"/>
                <a:gd name="connsiteX6" fmla="*/ 1056289 w 1072055"/>
                <a:gd name="connsiteY6" fmla="*/ 0 h 2096813"/>
                <a:gd name="connsiteX7" fmla="*/ 646386 w 1072055"/>
                <a:gd name="connsiteY7" fmla="*/ 0 h 2096813"/>
                <a:gd name="connsiteX8" fmla="*/ 0 w 1072055"/>
                <a:gd name="connsiteY8" fmla="*/ 614855 h 209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2055" h="2096813">
                  <a:moveTo>
                    <a:pt x="0" y="614855"/>
                  </a:moveTo>
                  <a:lnTo>
                    <a:pt x="47296" y="930165"/>
                  </a:lnTo>
                  <a:lnTo>
                    <a:pt x="236483" y="1891862"/>
                  </a:lnTo>
                  <a:lnTo>
                    <a:pt x="819807" y="1891862"/>
                  </a:lnTo>
                  <a:lnTo>
                    <a:pt x="835572" y="2096813"/>
                  </a:lnTo>
                  <a:lnTo>
                    <a:pt x="1072055" y="2096813"/>
                  </a:lnTo>
                  <a:lnTo>
                    <a:pt x="1056289" y="0"/>
                  </a:lnTo>
                  <a:lnTo>
                    <a:pt x="646386" y="0"/>
                  </a:lnTo>
                  <a:lnTo>
                    <a:pt x="0" y="61485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1524000" y="5105400"/>
              <a:ext cx="457200" cy="558398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1" name="Up-Down Arrow 40"/>
            <p:cNvSpPr/>
            <p:nvPr/>
          </p:nvSpPr>
          <p:spPr>
            <a:xfrm>
              <a:off x="7543800" y="5121655"/>
              <a:ext cx="392207" cy="896797"/>
            </a:xfrm>
            <a:prstGeom prst="up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Down Arrow 41"/>
            <p:cNvSpPr/>
            <p:nvPr/>
          </p:nvSpPr>
          <p:spPr>
            <a:xfrm rot="10800000">
              <a:off x="1676400" y="5562600"/>
              <a:ext cx="457200" cy="6096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3" name="Down Arrow 42"/>
            <p:cNvSpPr/>
            <p:nvPr/>
          </p:nvSpPr>
          <p:spPr>
            <a:xfrm>
              <a:off x="4648200" y="5105400"/>
              <a:ext cx="457200" cy="55839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4" name="Down Arrow 43"/>
            <p:cNvSpPr/>
            <p:nvPr/>
          </p:nvSpPr>
          <p:spPr>
            <a:xfrm rot="10800000">
              <a:off x="4800600" y="5562600"/>
              <a:ext cx="457200" cy="60960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5" name="Up-Down Arrow 44"/>
            <p:cNvSpPr/>
            <p:nvPr/>
          </p:nvSpPr>
          <p:spPr>
            <a:xfrm>
              <a:off x="7696200" y="5105400"/>
              <a:ext cx="392207" cy="896797"/>
            </a:xfrm>
            <a:prstGeom prst="up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295400"/>
            <a:ext cx="3048000" cy="4830763"/>
          </a:xfrm>
        </p:spPr>
        <p:txBody>
          <a:bodyPr>
            <a:normAutofit/>
          </a:bodyPr>
          <a:lstStyle/>
          <a:p>
            <a:r>
              <a:rPr lang="en-US" sz="2400" u="sng" dirty="0" err="1"/>
              <a:t>Direktna</a:t>
            </a:r>
            <a:r>
              <a:rPr lang="sr-Latn-CS" sz="2400" u="sng" dirty="0"/>
              <a:t> polarnost</a:t>
            </a:r>
            <a:r>
              <a:rPr lang="en-US" sz="2400" u="sng" dirty="0"/>
              <a:t>:</a:t>
            </a:r>
          </a:p>
          <a:p>
            <a:pPr>
              <a:buFontTx/>
              <a:buChar char="-"/>
            </a:pPr>
            <a:r>
              <a:rPr lang="en-US" sz="2000" dirty="0" err="1"/>
              <a:t>Uglavnom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celulozne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rutilne</a:t>
            </a:r>
            <a:r>
              <a:rPr lang="en-US" sz="2000" dirty="0"/>
              <a:t> (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natrijumom</a:t>
            </a:r>
            <a:r>
              <a:rPr lang="en-US" sz="2000" dirty="0"/>
              <a:t>) </a:t>
            </a:r>
            <a:r>
              <a:rPr lang="en-US" sz="2000" dirty="0" err="1"/>
              <a:t>obloge</a:t>
            </a:r>
            <a:r>
              <a:rPr lang="en-US" sz="2000" dirty="0"/>
              <a:t> </a:t>
            </a:r>
            <a:r>
              <a:rPr lang="en-US" sz="2000" dirty="0" err="1"/>
              <a:t>elektrode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Najveća</a:t>
            </a:r>
            <a:r>
              <a:rPr lang="en-US" sz="2000" dirty="0"/>
              <a:t> </a:t>
            </a:r>
            <a:r>
              <a:rPr lang="en-US" sz="2000" dirty="0" err="1"/>
              <a:t>brzina</a:t>
            </a:r>
            <a:r>
              <a:rPr lang="en-US" sz="2000" dirty="0"/>
              <a:t> </a:t>
            </a:r>
            <a:r>
              <a:rPr lang="en-US" sz="2000" dirty="0" err="1"/>
              <a:t>topljenja</a:t>
            </a:r>
            <a:r>
              <a:rPr lang="en-US" sz="2000" dirty="0"/>
              <a:t> </a:t>
            </a:r>
            <a:r>
              <a:rPr lang="en-US" sz="2000" dirty="0" err="1"/>
              <a:t>elektrode</a:t>
            </a:r>
            <a:r>
              <a:rPr lang="en-US" sz="2000" dirty="0"/>
              <a:t>, </a:t>
            </a:r>
            <a:r>
              <a:rPr lang="en-US" sz="2000" dirty="0" err="1"/>
              <a:t>najmanji</a:t>
            </a:r>
            <a:r>
              <a:rPr lang="en-US" sz="2000" dirty="0"/>
              <a:t> </a:t>
            </a:r>
            <a:r>
              <a:rPr lang="en-US" sz="2000" dirty="0" err="1"/>
              <a:t>uvar</a:t>
            </a:r>
            <a:r>
              <a:rPr lang="en-US" sz="2000" dirty="0"/>
              <a:t> (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navarivanje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24579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u="sng" dirty="0"/>
              <a:t>Jezgro elektrode</a:t>
            </a:r>
            <a:r>
              <a:rPr lang="sr-Latn-CS" dirty="0"/>
              <a:t>:</a:t>
            </a:r>
          </a:p>
          <a:p>
            <a:endParaRPr lang="sr-Latn-CS" dirty="0"/>
          </a:p>
          <a:p>
            <a:pPr>
              <a:buNone/>
            </a:pPr>
            <a:r>
              <a:rPr lang="sr-Latn-CS" dirty="0"/>
              <a:t>-izrađuje se od vučene žice</a:t>
            </a:r>
          </a:p>
          <a:p>
            <a:pPr>
              <a:buNone/>
            </a:pPr>
            <a:r>
              <a:rPr lang="sr-Latn-CS" dirty="0"/>
              <a:t>-čelično jezgro se izrađuje od niskougljeničnog, nisko i visoko legiranog čelika (sadržaj C do 0,12 %)</a:t>
            </a:r>
          </a:p>
          <a:p>
            <a:pPr>
              <a:buNone/>
            </a:pPr>
            <a:r>
              <a:rPr lang="sr-Latn-CS" dirty="0"/>
              <a:t>-jezgra od legura obojenih metala: Cu, Al,...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3657600"/>
          </a:xfrm>
        </p:spPr>
        <p:txBody>
          <a:bodyPr>
            <a:normAutofit fontScale="85000" lnSpcReduction="20000"/>
          </a:bodyPr>
          <a:lstStyle/>
          <a:p>
            <a:r>
              <a:rPr lang="sr-Latn-CS" u="sng" dirty="0"/>
              <a:t>Obloga elektrode</a:t>
            </a:r>
            <a:r>
              <a:rPr lang="sr-Latn-CS" dirty="0"/>
              <a:t>: -uloga obloge je:</a:t>
            </a:r>
          </a:p>
          <a:p>
            <a:pPr marL="514350" indent="-514350">
              <a:buAutoNum type="arabicPeriod"/>
            </a:pPr>
            <a:r>
              <a:rPr lang="sr-Latn-CS" dirty="0"/>
              <a:t>Obrazovanje zaštitne troske:</a:t>
            </a:r>
          </a:p>
          <a:p>
            <a:pPr marL="514350" indent="-514350">
              <a:buNone/>
            </a:pPr>
            <a:r>
              <a:rPr lang="sr-Latn-CS" dirty="0"/>
              <a:t>	- zaštita tečnog metala od uticaja gasova</a:t>
            </a:r>
          </a:p>
          <a:p>
            <a:pPr marL="514350" indent="-514350">
              <a:buNone/>
            </a:pPr>
            <a:r>
              <a:rPr lang="sr-Latn-CS" dirty="0"/>
              <a:t>	- izdvaja kiseonik, azot, sumpor, fosfor iz rastopa;</a:t>
            </a:r>
          </a:p>
          <a:p>
            <a:pPr marL="514350" indent="-514350">
              <a:buNone/>
            </a:pPr>
            <a:r>
              <a:rPr lang="sr-Latn-CS" dirty="0"/>
              <a:t>	- legira rastop dodavanjem npr. Si i Ti koji usitnjavaju strukturu</a:t>
            </a:r>
          </a:p>
          <a:p>
            <a:pPr marL="514350" indent="-514350">
              <a:buNone/>
            </a:pPr>
            <a:r>
              <a:rPr lang="sr-Latn-CS" dirty="0"/>
              <a:t>2.   Snižavanje potencijala jonizacije prostora između elektrode i osnovnog materijala, čime se povećava stabilnost luka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114800"/>
            <a:ext cx="5943600" cy="243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CS" sz="27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Vrste elektrod</a:t>
            </a: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sz="2700" b="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prema</a:t>
            </a: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tipu</a:t>
            </a: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obloge</a:t>
            </a:r>
            <a:r>
              <a:rPr kumimoji="0" lang="sr-Latn-C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Oksidne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Kisele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Celulozne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Rutilne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Bazične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4723606" y="5715794"/>
            <a:ext cx="1981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67400" y="5029200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Porast</a:t>
            </a:r>
            <a:r>
              <a:rPr lang="en-US" sz="2400" b="1" dirty="0"/>
              <a:t> </a:t>
            </a:r>
            <a:r>
              <a:rPr lang="en-US" sz="2400" b="1" dirty="0" err="1"/>
              <a:t>meh</a:t>
            </a:r>
            <a:r>
              <a:rPr lang="en-US" sz="2400" b="1" dirty="0"/>
              <a:t>. </a:t>
            </a:r>
            <a:r>
              <a:rPr lang="en-US" sz="2400" b="1" dirty="0" err="1"/>
              <a:t>osobina</a:t>
            </a:r>
            <a:r>
              <a:rPr lang="en-US" sz="2400" b="1" dirty="0"/>
              <a:t>, </a:t>
            </a:r>
            <a:r>
              <a:rPr lang="en-US" sz="2400" b="1" dirty="0" err="1"/>
              <a:t>ali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cene</a:t>
            </a:r>
            <a:endParaRPr lang="en-US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sr-Latn-CS" u="sng" dirty="0"/>
              <a:t>Podvrste REL postupka</a:t>
            </a:r>
            <a:r>
              <a:rPr lang="sr-Latn-CS" dirty="0"/>
              <a:t>:</a:t>
            </a:r>
          </a:p>
          <a:p>
            <a:pPr marL="514350" indent="-514350">
              <a:buNone/>
            </a:pPr>
            <a:r>
              <a:rPr lang="sr-Latn-CS" sz="2400" dirty="0"/>
              <a:t>1. Zavarivanje položenom elektrodom</a:t>
            </a:r>
          </a:p>
          <a:p>
            <a:pPr marL="514350" indent="-514350">
              <a:buNone/>
            </a:pPr>
            <a:endParaRPr lang="en-US" sz="2400" dirty="0"/>
          </a:p>
          <a:p>
            <a:pPr marL="514350" indent="-514350">
              <a:buNone/>
            </a:pPr>
            <a:endParaRPr lang="en-US" sz="2400" dirty="0"/>
          </a:p>
          <a:p>
            <a:pPr>
              <a:buNone/>
            </a:pPr>
            <a:r>
              <a:rPr lang="sr-Latn-CS" sz="2400" dirty="0"/>
              <a:t>2. Gravitaciono zavarivanje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sr-Latn-CS" sz="2400" dirty="0"/>
          </a:p>
          <a:p>
            <a:pPr>
              <a:buNone/>
            </a:pPr>
            <a:r>
              <a:rPr lang="sr-Latn-CS" sz="2400" dirty="0"/>
              <a:t>3. Zavarivanje pod vodom</a:t>
            </a:r>
            <a:endParaRPr lang="sr-Latn-C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0"/>
            <a:ext cx="3810000" cy="259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b="36797"/>
          <a:stretch>
            <a:fillRect/>
          </a:stretch>
        </p:blipFill>
        <p:spPr bwMode="auto">
          <a:xfrm rot="-60000">
            <a:off x="1692057" y="2693622"/>
            <a:ext cx="3066746" cy="182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46120" t="68805" b="12487"/>
          <a:stretch>
            <a:fillRect/>
          </a:stretch>
        </p:blipFill>
        <p:spPr bwMode="auto">
          <a:xfrm rot="-60000">
            <a:off x="4960564" y="3528956"/>
            <a:ext cx="2730184" cy="89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692368"/>
            <a:ext cx="2943225" cy="216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/>
          </a:bodyPr>
          <a:lstStyle/>
          <a:p>
            <a:r>
              <a:rPr lang="sr-Latn-CS" u="sng" dirty="0"/>
              <a:t>Prednosti REL:</a:t>
            </a:r>
          </a:p>
          <a:p>
            <a:pPr>
              <a:buNone/>
            </a:pPr>
            <a:r>
              <a:rPr lang="sr-Latn-CS" dirty="0"/>
              <a:t>	</a:t>
            </a:r>
          </a:p>
          <a:p>
            <a:pPr>
              <a:buFontTx/>
              <a:buChar char="-"/>
            </a:pPr>
            <a:r>
              <a:rPr lang="sr-Latn-CS" dirty="0"/>
              <a:t>univerzalna metoda: za zavarivanje, navarivanje i rezanje</a:t>
            </a:r>
          </a:p>
          <a:p>
            <a:pPr>
              <a:buFontTx/>
              <a:buChar char="-"/>
            </a:pPr>
            <a:r>
              <a:rPr lang="sr-Latn-CS" dirty="0"/>
              <a:t>širok dijapazon elektroda (dodatnog materijala), za zavarivanje praktično svih metala i legura metala</a:t>
            </a:r>
          </a:p>
          <a:p>
            <a:pPr>
              <a:buFontTx/>
              <a:buChar char="-"/>
            </a:pPr>
            <a:r>
              <a:rPr lang="sr-Latn-CS" dirty="0"/>
              <a:t>mogućnost zavarivanja pod vodom, položenom elektrodom i gravitaciono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10000"/>
          </a:bodyPr>
          <a:lstStyle/>
          <a:p>
            <a:r>
              <a:rPr lang="sr-Latn-CS" u="sng" dirty="0"/>
              <a:t>Nedostaci REL</a:t>
            </a:r>
            <a:r>
              <a:rPr lang="sr-Latn-CS" dirty="0"/>
              <a:t>:</a:t>
            </a:r>
          </a:p>
          <a:p>
            <a:pPr>
              <a:buFontTx/>
              <a:buChar char="-"/>
            </a:pPr>
            <a:endParaRPr lang="sr-Latn-CS" dirty="0"/>
          </a:p>
          <a:p>
            <a:pPr>
              <a:buFontTx/>
              <a:buChar char="-"/>
            </a:pPr>
            <a:r>
              <a:rPr lang="sr-Latn-CS" dirty="0"/>
              <a:t>Manja brzina zavarivanja u odnosu na druge metode elektrolučnog zav.zbog čišćenja troske (traje koliko i zavarivanje)</a:t>
            </a:r>
          </a:p>
          <a:p>
            <a:pPr>
              <a:buFontTx/>
              <a:buChar char="-"/>
            </a:pPr>
            <a:r>
              <a:rPr lang="sr-Latn-CS" dirty="0"/>
              <a:t>Pri zavarivanju u više prolaza (zavara ili slojeva) potrebno detaljno čišćenje prethodnih slojeva da se ne bi zadržala troska</a:t>
            </a:r>
            <a:endParaRPr lang="en-US" dirty="0"/>
          </a:p>
          <a:p>
            <a:pPr>
              <a:buFontTx/>
              <a:buChar char="-"/>
            </a:pPr>
            <a:r>
              <a:rPr lang="sr-Latn-CS" dirty="0"/>
              <a:t>Pojava značajnih deformacija pri većem unosu toplote</a:t>
            </a:r>
          </a:p>
          <a:p>
            <a:pPr>
              <a:buFontTx/>
              <a:buChar char="-"/>
            </a:pPr>
            <a:r>
              <a:rPr lang="sr-Latn-CS" dirty="0"/>
              <a:t> Nije pogodna metoda za zavarivanje relativno tankog osnovnog materijala</a:t>
            </a:r>
          </a:p>
          <a:p>
            <a:endParaRPr lang="sr-Latn-C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Zavarivanje pod praškom (EPP)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sr-Latn-CS" dirty="0"/>
              <a:t>El.luk se uspostavlja između elektrode i osnovnog materijala, kroz gasni mehur nastao topljenjem praha.</a:t>
            </a:r>
          </a:p>
        </p:txBody>
      </p:sp>
      <p:grpSp>
        <p:nvGrpSpPr>
          <p:cNvPr id="4" name="Group 5"/>
          <p:cNvGrpSpPr/>
          <p:nvPr/>
        </p:nvGrpSpPr>
        <p:grpSpPr>
          <a:xfrm>
            <a:off x="1839834" y="3221184"/>
            <a:ext cx="5780166" cy="3636816"/>
            <a:chOff x="1839834" y="3221184"/>
            <a:chExt cx="5780166" cy="36368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lum bright="10000"/>
            </a:blip>
            <a:srcRect/>
            <a:stretch>
              <a:fillRect/>
            </a:stretch>
          </p:blipFill>
          <p:spPr bwMode="auto">
            <a:xfrm rot="120000">
              <a:off x="1839834" y="3221184"/>
              <a:ext cx="5643923" cy="3539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4572000" y="6629400"/>
              <a:ext cx="30480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723</Words>
  <Application>Microsoft Office PowerPoint</Application>
  <PresentationFormat>On-screen Show (4:3)</PresentationFormat>
  <Paragraphs>122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OSNOVI MAŠINSKIH TEHNOLOGIJA 2</vt:lpstr>
      <vt:lpstr>Ručno-elektrolučno zavarivanje (REL ili E postupak)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Zavarivanje pod praškom (EPP)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paznji!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sebastijan</dc:creator>
  <cp:lastModifiedBy>Sebastian Baloš</cp:lastModifiedBy>
  <cp:revision>31</cp:revision>
  <dcterms:created xsi:type="dcterms:W3CDTF">2014-03-04T12:17:02Z</dcterms:created>
  <dcterms:modified xsi:type="dcterms:W3CDTF">2016-04-26T10:13:11Z</dcterms:modified>
</cp:coreProperties>
</file>